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5486400" y="457200"/>
            <a:ext cx="3657600" cy="457200"/>
          </a:xfrm>
          <a:prstGeom prst="rect">
            <a:avLst/>
          </a:prstGeom>
          <a:noFill/>
        </p:spPr>
        <p:txBody>
          <a:bodyPr wrap="none" tIns="0" bIns="0" lIns="0" rIns="0"/>
          <a:lstStyle/>
          <a:p>
            <a:pPr algn="r">
              <a:defRPr b="0" sz="3200">
                <a:solidFill>
                  <a:srgbClr val="425369"/>
                </a:solidFill>
                <a:latin typeface="Avenir Next"/>
              </a:defRPr>
            </a:pPr>
            <a:r>
              <a:rPr/>
              <a:t>V&amp;A WATERFRONT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developed and defined and prioritised in </a:t>
            </a:r>
          </a:p>
          <a:p>
            <a:pPr algn="l">
              <a:defRPr b="0" sz="950">
                <a:solidFill>
                  <a:srgbClr val="425369"/>
                </a:solidFill>
                <a:latin typeface="Avenir Next"/>
              </a:defRPr>
            </a:pPr>
            <a:r>
              <a:rPr/>
              <a:t>the context of the organization and its strategy. Consideration needs to be given to the potential to spin off in the future </a:t>
            </a:r>
          </a:p>
          <a:p>
            <a:pPr algn="l">
              <a:defRPr b="0" sz="950">
                <a:solidFill>
                  <a:srgbClr val="425369"/>
                </a:solidFill>
                <a:latin typeface="Avenir Next"/>
              </a:defRPr>
            </a:pPr>
            <a:r>
              <a:rPr/>
              <a:t>and the implications of this for the Impact Management capability and its position within the organization.​</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Plan a Theory of Change retrospective and review for the end of Year one of implementation to incorporate adaptation </a:t>
            </a:r>
          </a:p>
          <a:p>
            <a:pPr algn="l">
              <a:defRPr b="0" sz="950">
                <a:solidFill>
                  <a:srgbClr val="425369"/>
                </a:solidFill>
                <a:latin typeface="Avenir Next"/>
              </a:defRPr>
            </a:pPr>
            <a:r>
              <a:rPr/>
              <a:t>and lessons learnt from implementation in practice, assessing the consistency of the context and driving factors of the </a:t>
            </a:r>
          </a:p>
          <a:p>
            <a:pPr algn="l">
              <a:defRPr b="0" sz="950">
                <a:solidFill>
                  <a:srgbClr val="425369"/>
                </a:solidFill>
                <a:latin typeface="Avenir Next"/>
              </a:defRPr>
            </a:pPr>
            <a:r>
              <a:rPr/>
              <a:t>Theory of Change, as well as contextual shifts and changes to assumptions and risks that could trigger strategic shifts. The </a:t>
            </a:r>
          </a:p>
          <a:p>
            <a:pPr algn="l">
              <a:defRPr b="0" sz="950">
                <a:solidFill>
                  <a:srgbClr val="425369"/>
                </a:solidFill>
                <a:latin typeface="Avenir Next"/>
              </a:defRPr>
            </a:pPr>
            <a:r>
              <a:rPr/>
              <a:t>review process should seek to engage those with lived experience (such as program staff and partners) implementing on </a:t>
            </a:r>
          </a:p>
          <a:p>
            <a:pPr algn="l">
              <a:defRPr b="0" sz="950">
                <a:solidFill>
                  <a:srgbClr val="425369"/>
                </a:solidFill>
                <a:latin typeface="Avenir Next"/>
              </a:defRPr>
            </a:pPr>
            <a:r>
              <a:rPr/>
              <a:t>the ground (those closest to the problem), to understand what is working, what is not working, what needs in the </a:t>
            </a:r>
          </a:p>
          <a:p>
            <a:pPr algn="l">
              <a:defRPr b="0" sz="950">
                <a:solidFill>
                  <a:srgbClr val="425369"/>
                </a:solidFill>
                <a:latin typeface="Avenir Next"/>
              </a:defRPr>
            </a:pPr>
            <a:r>
              <a:rPr/>
              <a:t>community are hindering progress and what needs are/remain a priority in order to build capacity and resilience within </a:t>
            </a:r>
          </a:p>
          <a:p>
            <a:pPr algn="l">
              <a:defRPr b="0" sz="950">
                <a:solidFill>
                  <a:srgbClr val="425369"/>
                </a:solidFill>
                <a:latin typeface="Avenir Next"/>
              </a:defRPr>
            </a:pPr>
            <a:r>
              <a:rPr/>
              <a:t>individuals and communities served. This should help to strengthen the clarity and case that can be made through the </a:t>
            </a:r>
          </a:p>
          <a:p>
            <a:pPr algn="l">
              <a:defRPr b="0" sz="950">
                <a:solidFill>
                  <a:srgbClr val="425369"/>
                </a:solidFill>
                <a:latin typeface="Avenir Next"/>
              </a:defRPr>
            </a:pPr>
            <a:r>
              <a:rPr/>
              <a:t>Theory of Change for how and why your work will bring the intended change.​ Leveraging stakeholder experience and </a:t>
            </a:r>
          </a:p>
          <a:p>
            <a:pPr algn="l">
              <a:defRPr b="0" sz="950">
                <a:solidFill>
                  <a:srgbClr val="425369"/>
                </a:solidFill>
                <a:latin typeface="Avenir Next"/>
              </a:defRPr>
            </a:pPr>
            <a:r>
              <a:rPr/>
              <a:t>expertise will help bring focus and clarity, as well as confidence to funders and partners. This will also ensure the Impact </a:t>
            </a:r>
          </a:p>
          <a:p>
            <a:pPr algn="l">
              <a:defRPr b="0" sz="950">
                <a:solidFill>
                  <a:srgbClr val="425369"/>
                </a:solidFill>
                <a:latin typeface="Avenir Next"/>
              </a:defRPr>
            </a:pPr>
            <a:r>
              <a:rPr/>
              <a:t>Strategy remains widely known and socialised, providing a clear focal point to rally around and focus continued effort. ​​</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Develop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and </a:t>
            </a:r>
          </a:p>
          <a:p>
            <a:pPr algn="l">
              <a:defRPr b="0" sz="950">
                <a:solidFill>
                  <a:srgbClr val="425369"/>
                </a:solidFill>
                <a:latin typeface="Avenir Next"/>
              </a:defRPr>
            </a:pPr>
            <a:r>
              <a:rPr/>
              <a:t>the capability is established, with a workplan and prioritization of collateral to develop).​ If recruitment to fulfil the team </a:t>
            </a:r>
          </a:p>
          <a:p>
            <a:pPr algn="l">
              <a:defRPr b="0" sz="950">
                <a:solidFill>
                  <a:srgbClr val="425369"/>
                </a:solidFill>
                <a:latin typeface="Avenir Next"/>
              </a:defRPr>
            </a:pPr>
            <a:r>
              <a:rPr/>
              <a:t>composition requirements is slow and / a lower job level is required on a permanent basis, there will be a lag on the </a:t>
            </a:r>
          </a:p>
          <a:p>
            <a:pPr algn="l">
              <a:defRPr b="0" sz="950">
                <a:solidFill>
                  <a:srgbClr val="425369"/>
                </a:solidFill>
                <a:latin typeface="Avenir Next"/>
              </a:defRPr>
            </a:pPr>
            <a:r>
              <a:rPr/>
              <a:t>development of consistent collateral and training coming from the Impact Management Capability. This will have a </a:t>
            </a:r>
          </a:p>
          <a:p>
            <a:pPr algn="l">
              <a:defRPr b="0" sz="950">
                <a:solidFill>
                  <a:srgbClr val="425369"/>
                </a:solidFill>
                <a:latin typeface="Avenir Next"/>
              </a:defRPr>
            </a:pPr>
            <a:r>
              <a:rPr/>
              <a:t>knock-on effect on  implementation of impact measurement. ​A partner could assist  initially to identify and / develop </a:t>
            </a:r>
          </a:p>
          <a:p>
            <a:pPr algn="l">
              <a:defRPr b="0" sz="950">
                <a:solidFill>
                  <a:srgbClr val="425369"/>
                </a:solidFill>
                <a:latin typeface="Avenir Next"/>
              </a:defRPr>
            </a:pPr>
            <a:r>
              <a:rPr/>
              <a:t>specific standardised collateral (templates, tools, processes and training) to equip teams within the organization. In </a:t>
            </a:r>
          </a:p>
          <a:p>
            <a:pPr algn="l">
              <a:defRPr b="0" sz="950">
                <a:solidFill>
                  <a:srgbClr val="425369"/>
                </a:solidFill>
                <a:latin typeface="Avenir Next"/>
              </a:defRPr>
            </a:pPr>
            <a:r>
              <a:rPr/>
              <a:t>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(consideration for developing job profiles). </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V&amp;A Waterfron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33271"/>
            <a:ext cx="6400800" cy="457200"/>
          </a:xfrm>
          <a:prstGeom prst="rect">
            <a:avLst/>
          </a:prstGeom>
          <a:noFill/>
        </p:spPr>
        <p:txBody>
          <a:bodyPr wrap="none" tIns="0" bIns="0" lIns="0" rIns="0"/>
          <a:lstStyle/>
          <a:p>
            <a:pPr algn="l">
              <a:defRPr b="0" sz="950">
                <a:solidFill>
                  <a:srgbClr val="425369"/>
                </a:solidFill>
                <a:latin typeface="Avenir Next"/>
              </a:defRPr>
            </a:pPr>
            <a:r>
              <a:rPr/>
              <a:t>Capability Stakeholders, Processes, Data Quality, Evaluation, Research, Knowledge, &amp; Insights,</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Validate and socialise Impact Strategy across the organisation.</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